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
  </p:notesMasterIdLst>
  <p:sldIdLst>
    <p:sldId id="257" r:id="rId2"/>
    <p:sldId id="258" r:id="rId3"/>
  </p:sldIdLst>
  <p:sldSz cx="7559675" cy="10691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iraki" initials="s" lastIdx="1" clrIdx="0">
    <p:extLst>
      <p:ext uri="{19B8F6BF-5375-455C-9EA6-DF929625EA0E}">
        <p15:presenceInfo xmlns:p15="http://schemas.microsoft.com/office/powerpoint/2012/main" userId="shirak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3" autoAdjust="0"/>
    <p:restoredTop sz="94660"/>
  </p:normalViewPr>
  <p:slideViewPr>
    <p:cSldViewPr snapToGrid="0">
      <p:cViewPr varScale="1">
        <p:scale>
          <a:sx n="54" d="100"/>
          <a:sy n="54" d="100"/>
        </p:scale>
        <p:origin x="197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787" cy="498693"/>
          </a:xfrm>
          <a:prstGeom prst="rect">
            <a:avLst/>
          </a:prstGeom>
        </p:spPr>
        <p:txBody>
          <a:bodyPr vert="horz" lIns="91426" tIns="45712" rIns="91426"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2"/>
            <a:ext cx="2949787" cy="498693"/>
          </a:xfrm>
          <a:prstGeom prst="rect">
            <a:avLst/>
          </a:prstGeom>
        </p:spPr>
        <p:txBody>
          <a:bodyPr vert="horz" lIns="91426" tIns="45712" rIns="91426" bIns="45712" rtlCol="0"/>
          <a:lstStyle>
            <a:lvl1pPr algn="r">
              <a:defRPr sz="1200"/>
            </a:lvl1pPr>
          </a:lstStyle>
          <a:p>
            <a:fld id="{F1A39E79-F312-4351-812E-7C71C0C47910}" type="datetimeFigureOut">
              <a:rPr kumimoji="1" lang="ja-JP" altLang="en-US" smtClean="0"/>
              <a:t>2023/5/19</a:t>
            </a:fld>
            <a:endParaRPr kumimoji="1" lang="ja-JP" altLang="en-US"/>
          </a:p>
        </p:txBody>
      </p:sp>
      <p:sp>
        <p:nvSpPr>
          <p:cNvPr id="4" name="スライド イメージ プレースホルダー 3"/>
          <p:cNvSpPr>
            <a:spLocks noGrp="1" noRot="1" noChangeAspect="1"/>
          </p:cNvSpPr>
          <p:nvPr>
            <p:ph type="sldImg" idx="2"/>
          </p:nvPr>
        </p:nvSpPr>
        <p:spPr>
          <a:xfrm>
            <a:off x="2217738" y="1243013"/>
            <a:ext cx="2371725" cy="3354387"/>
          </a:xfrm>
          <a:prstGeom prst="rect">
            <a:avLst/>
          </a:prstGeom>
          <a:noFill/>
          <a:ln w="12700">
            <a:solidFill>
              <a:prstClr val="black"/>
            </a:solidFill>
          </a:ln>
        </p:spPr>
        <p:txBody>
          <a:bodyPr vert="horz" lIns="91426" tIns="45712" rIns="91426" bIns="45712" rtlCol="0" anchor="ctr"/>
          <a:lstStyle/>
          <a:p>
            <a:endParaRPr lang="ja-JP" altLang="en-US"/>
          </a:p>
        </p:txBody>
      </p:sp>
      <p:sp>
        <p:nvSpPr>
          <p:cNvPr id="5" name="ノート プレースホルダー 4"/>
          <p:cNvSpPr>
            <a:spLocks noGrp="1"/>
          </p:cNvSpPr>
          <p:nvPr>
            <p:ph type="body" sz="quarter" idx="3"/>
          </p:nvPr>
        </p:nvSpPr>
        <p:spPr>
          <a:xfrm>
            <a:off x="680721" y="4783308"/>
            <a:ext cx="5445760" cy="3913614"/>
          </a:xfrm>
          <a:prstGeom prst="rect">
            <a:avLst/>
          </a:prstGeom>
        </p:spPr>
        <p:txBody>
          <a:bodyPr vert="horz" lIns="91426" tIns="45712" rIns="91426"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1426" tIns="45712" rIns="91426"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26" tIns="45712" rIns="91426" bIns="45712" rtlCol="0" anchor="b"/>
          <a:lstStyle>
            <a:lvl1pPr algn="r">
              <a:defRPr sz="1200"/>
            </a:lvl1pPr>
          </a:lstStyle>
          <a:p>
            <a:fld id="{F66D5F6D-2BB9-4FCC-8B35-79093905F502}" type="slidenum">
              <a:rPr kumimoji="1" lang="ja-JP" altLang="en-US" smtClean="0"/>
              <a:t>‹#›</a:t>
            </a:fld>
            <a:endParaRPr kumimoji="1" lang="ja-JP" altLang="en-US"/>
          </a:p>
        </p:txBody>
      </p:sp>
    </p:spTree>
    <p:extLst>
      <p:ext uri="{BB962C8B-B14F-4D97-AF65-F5344CB8AC3E}">
        <p14:creationId xmlns:p14="http://schemas.microsoft.com/office/powerpoint/2010/main" val="28690053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A3F0207-45B8-4787-AE70-021AB7EAE4E9}" type="datetimeFigureOut">
              <a:rPr kumimoji="1" lang="ja-JP" altLang="en-US" smtClean="0"/>
              <a:t>2023/5/19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D751F4-4E25-4429-82F8-D4647493D673}" type="slidenum">
              <a:rPr kumimoji="1" lang="ja-JP" altLang="en-US" smtClean="0"/>
              <a:t>‹#›</a:t>
            </a:fld>
            <a:endParaRPr kumimoji="1" lang="ja-JP" altLang="en-US"/>
          </a:p>
        </p:txBody>
      </p:sp>
    </p:spTree>
    <p:extLst>
      <p:ext uri="{BB962C8B-B14F-4D97-AF65-F5344CB8AC3E}">
        <p14:creationId xmlns:p14="http://schemas.microsoft.com/office/powerpoint/2010/main" val="3888347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A3F0207-45B8-4787-AE70-021AB7EAE4E9}" type="datetimeFigureOut">
              <a:rPr kumimoji="1" lang="ja-JP" altLang="en-US" smtClean="0"/>
              <a:t>2023/5/19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D751F4-4E25-4429-82F8-D4647493D673}" type="slidenum">
              <a:rPr kumimoji="1" lang="ja-JP" altLang="en-US" smtClean="0"/>
              <a:t>‹#›</a:t>
            </a:fld>
            <a:endParaRPr kumimoji="1" lang="ja-JP" altLang="en-US"/>
          </a:p>
        </p:txBody>
      </p:sp>
    </p:spTree>
    <p:extLst>
      <p:ext uri="{BB962C8B-B14F-4D97-AF65-F5344CB8AC3E}">
        <p14:creationId xmlns:p14="http://schemas.microsoft.com/office/powerpoint/2010/main" val="2732837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A3F0207-45B8-4787-AE70-021AB7EAE4E9}" type="datetimeFigureOut">
              <a:rPr kumimoji="1" lang="ja-JP" altLang="en-US" smtClean="0"/>
              <a:t>2023/5/19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D751F4-4E25-4429-82F8-D4647493D673}" type="slidenum">
              <a:rPr kumimoji="1" lang="ja-JP" altLang="en-US" smtClean="0"/>
              <a:t>‹#›</a:t>
            </a:fld>
            <a:endParaRPr kumimoji="1" lang="ja-JP" altLang="en-US"/>
          </a:p>
        </p:txBody>
      </p:sp>
    </p:spTree>
    <p:extLst>
      <p:ext uri="{BB962C8B-B14F-4D97-AF65-F5344CB8AC3E}">
        <p14:creationId xmlns:p14="http://schemas.microsoft.com/office/powerpoint/2010/main" val="4135536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A3F0207-45B8-4787-AE70-021AB7EAE4E9}" type="datetimeFigureOut">
              <a:rPr kumimoji="1" lang="ja-JP" altLang="en-US" smtClean="0"/>
              <a:t>2023/5/19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D751F4-4E25-4429-82F8-D4647493D673}" type="slidenum">
              <a:rPr kumimoji="1" lang="ja-JP" altLang="en-US" smtClean="0"/>
              <a:t>‹#›</a:t>
            </a:fld>
            <a:endParaRPr kumimoji="1" lang="ja-JP" altLang="en-US"/>
          </a:p>
        </p:txBody>
      </p:sp>
    </p:spTree>
    <p:extLst>
      <p:ext uri="{BB962C8B-B14F-4D97-AF65-F5344CB8AC3E}">
        <p14:creationId xmlns:p14="http://schemas.microsoft.com/office/powerpoint/2010/main" val="3650625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A3F0207-45B8-4787-AE70-021AB7EAE4E9}" type="datetimeFigureOut">
              <a:rPr kumimoji="1" lang="ja-JP" altLang="en-US" smtClean="0"/>
              <a:t>2023/5/19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D751F4-4E25-4429-82F8-D4647493D673}" type="slidenum">
              <a:rPr kumimoji="1" lang="ja-JP" altLang="en-US" smtClean="0"/>
              <a:t>‹#›</a:t>
            </a:fld>
            <a:endParaRPr kumimoji="1" lang="ja-JP" altLang="en-US"/>
          </a:p>
        </p:txBody>
      </p:sp>
    </p:spTree>
    <p:extLst>
      <p:ext uri="{BB962C8B-B14F-4D97-AF65-F5344CB8AC3E}">
        <p14:creationId xmlns:p14="http://schemas.microsoft.com/office/powerpoint/2010/main" val="1373421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A3F0207-45B8-4787-AE70-021AB7EAE4E9}" type="datetimeFigureOut">
              <a:rPr kumimoji="1" lang="ja-JP" altLang="en-US" smtClean="0"/>
              <a:t>2023/5/19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D751F4-4E25-4429-82F8-D4647493D673}" type="slidenum">
              <a:rPr kumimoji="1" lang="ja-JP" altLang="en-US" smtClean="0"/>
              <a:t>‹#›</a:t>
            </a:fld>
            <a:endParaRPr kumimoji="1" lang="ja-JP" altLang="en-US"/>
          </a:p>
        </p:txBody>
      </p:sp>
    </p:spTree>
    <p:extLst>
      <p:ext uri="{BB962C8B-B14F-4D97-AF65-F5344CB8AC3E}">
        <p14:creationId xmlns:p14="http://schemas.microsoft.com/office/powerpoint/2010/main" val="4248961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A3F0207-45B8-4787-AE70-021AB7EAE4E9}" type="datetimeFigureOut">
              <a:rPr kumimoji="1" lang="ja-JP" altLang="en-US" smtClean="0"/>
              <a:t>2023/5/19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5D751F4-4E25-4429-82F8-D4647493D673}" type="slidenum">
              <a:rPr kumimoji="1" lang="ja-JP" altLang="en-US" smtClean="0"/>
              <a:t>‹#›</a:t>
            </a:fld>
            <a:endParaRPr kumimoji="1" lang="ja-JP" altLang="en-US"/>
          </a:p>
        </p:txBody>
      </p:sp>
    </p:spTree>
    <p:extLst>
      <p:ext uri="{BB962C8B-B14F-4D97-AF65-F5344CB8AC3E}">
        <p14:creationId xmlns:p14="http://schemas.microsoft.com/office/powerpoint/2010/main" val="1640764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A3F0207-45B8-4787-AE70-021AB7EAE4E9}" type="datetimeFigureOut">
              <a:rPr kumimoji="1" lang="ja-JP" altLang="en-US" smtClean="0"/>
              <a:t>2023/5/19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5D751F4-4E25-4429-82F8-D4647493D673}" type="slidenum">
              <a:rPr kumimoji="1" lang="ja-JP" altLang="en-US" smtClean="0"/>
              <a:t>‹#›</a:t>
            </a:fld>
            <a:endParaRPr kumimoji="1" lang="ja-JP" altLang="en-US"/>
          </a:p>
        </p:txBody>
      </p:sp>
    </p:spTree>
    <p:extLst>
      <p:ext uri="{BB962C8B-B14F-4D97-AF65-F5344CB8AC3E}">
        <p14:creationId xmlns:p14="http://schemas.microsoft.com/office/powerpoint/2010/main" val="48572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F0207-45B8-4787-AE70-021AB7EAE4E9}" type="datetimeFigureOut">
              <a:rPr kumimoji="1" lang="ja-JP" altLang="en-US" smtClean="0"/>
              <a:t>2023/5/19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5D751F4-4E25-4429-82F8-D4647493D673}" type="slidenum">
              <a:rPr kumimoji="1" lang="ja-JP" altLang="en-US" smtClean="0"/>
              <a:t>‹#›</a:t>
            </a:fld>
            <a:endParaRPr kumimoji="1" lang="ja-JP" altLang="en-US"/>
          </a:p>
        </p:txBody>
      </p:sp>
    </p:spTree>
    <p:extLst>
      <p:ext uri="{BB962C8B-B14F-4D97-AF65-F5344CB8AC3E}">
        <p14:creationId xmlns:p14="http://schemas.microsoft.com/office/powerpoint/2010/main" val="1021702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A3F0207-45B8-4787-AE70-021AB7EAE4E9}" type="datetimeFigureOut">
              <a:rPr kumimoji="1" lang="ja-JP" altLang="en-US" smtClean="0"/>
              <a:t>2023/5/19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D751F4-4E25-4429-82F8-D4647493D673}" type="slidenum">
              <a:rPr kumimoji="1" lang="ja-JP" altLang="en-US" smtClean="0"/>
              <a:t>‹#›</a:t>
            </a:fld>
            <a:endParaRPr kumimoji="1" lang="ja-JP" altLang="en-US"/>
          </a:p>
        </p:txBody>
      </p:sp>
    </p:spTree>
    <p:extLst>
      <p:ext uri="{BB962C8B-B14F-4D97-AF65-F5344CB8AC3E}">
        <p14:creationId xmlns:p14="http://schemas.microsoft.com/office/powerpoint/2010/main" val="3972416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A3F0207-45B8-4787-AE70-021AB7EAE4E9}" type="datetimeFigureOut">
              <a:rPr kumimoji="1" lang="ja-JP" altLang="en-US" smtClean="0"/>
              <a:t>2023/5/19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D751F4-4E25-4429-82F8-D4647493D673}" type="slidenum">
              <a:rPr kumimoji="1" lang="ja-JP" altLang="en-US" smtClean="0"/>
              <a:t>‹#›</a:t>
            </a:fld>
            <a:endParaRPr kumimoji="1" lang="ja-JP" altLang="en-US"/>
          </a:p>
        </p:txBody>
      </p:sp>
    </p:spTree>
    <p:extLst>
      <p:ext uri="{BB962C8B-B14F-4D97-AF65-F5344CB8AC3E}">
        <p14:creationId xmlns:p14="http://schemas.microsoft.com/office/powerpoint/2010/main" val="917419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A3F0207-45B8-4787-AE70-021AB7EAE4E9}" type="datetimeFigureOut">
              <a:rPr kumimoji="1" lang="ja-JP" altLang="en-US" smtClean="0"/>
              <a:t>2023/5/19</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5D751F4-4E25-4429-82F8-D4647493D673}" type="slidenum">
              <a:rPr kumimoji="1" lang="ja-JP" altLang="en-US" smtClean="0"/>
              <a:t>‹#›</a:t>
            </a:fld>
            <a:endParaRPr kumimoji="1" lang="ja-JP" altLang="en-US"/>
          </a:p>
        </p:txBody>
      </p:sp>
    </p:spTree>
    <p:extLst>
      <p:ext uri="{BB962C8B-B14F-4D97-AF65-F5344CB8AC3E}">
        <p14:creationId xmlns:p14="http://schemas.microsoft.com/office/powerpoint/2010/main" val="258478698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krs.bz/jterc/m/seminar221213english" TargetMode="External"/><Relationship Id="rId7"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10" Type="http://schemas.openxmlformats.org/officeDocument/2006/relationships/image" Target="../media/image7.jpg"/><Relationship Id="rId4" Type="http://schemas.openxmlformats.org/officeDocument/2006/relationships/hyperlink" Target="mailto:contact@jittiusa.org" TargetMode="Externa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2D490AD-3CDF-463E-97FF-834EBF63FD54}"/>
              </a:ext>
            </a:extLst>
          </p:cNvPr>
          <p:cNvSpPr/>
          <p:nvPr/>
        </p:nvSpPr>
        <p:spPr>
          <a:xfrm>
            <a:off x="285645" y="2427929"/>
            <a:ext cx="7132541" cy="1300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285750" indent="-285750">
              <a:lnSpc>
                <a:spcPts val="2400"/>
              </a:lnSpc>
              <a:buFont typeface="Wingdings" panose="05000000000000000000" pitchFamily="2" charset="2"/>
              <a:buChar char="q"/>
            </a:pPr>
            <a:r>
              <a:rPr kumimoji="1" lang="en-US" altLang="ja-JP" sz="1400" b="1" dirty="0">
                <a:solidFill>
                  <a:sysClr val="windowText" lastClr="000000"/>
                </a:solidFill>
                <a:latin typeface="メイリオ" panose="020B0604030504040204" pitchFamily="50" charset="-128"/>
                <a:ea typeface="メイリオ" panose="020B0604030504040204" pitchFamily="50" charset="-128"/>
              </a:rPr>
              <a:t>December 13</a:t>
            </a:r>
            <a:r>
              <a:rPr kumimoji="1" lang="en-US" altLang="ja-JP" sz="1400" b="1" baseline="30000" dirty="0">
                <a:solidFill>
                  <a:sysClr val="windowText" lastClr="000000"/>
                </a:solidFill>
                <a:latin typeface="メイリオ" panose="020B0604030504040204" pitchFamily="50" charset="-128"/>
                <a:ea typeface="メイリオ" panose="020B0604030504040204" pitchFamily="50" charset="-128"/>
              </a:rPr>
              <a:t>th</a:t>
            </a:r>
            <a:r>
              <a:rPr kumimoji="1" lang="en-US" altLang="ja-JP" sz="1400" b="1" dirty="0">
                <a:solidFill>
                  <a:sysClr val="windowText" lastClr="000000"/>
                </a:solidFill>
                <a:latin typeface="メイリオ" panose="020B0604030504040204" pitchFamily="50" charset="-128"/>
                <a:ea typeface="メイリオ" panose="020B0604030504040204" pitchFamily="50" charset="-128"/>
              </a:rPr>
              <a:t> 10</a:t>
            </a:r>
            <a:r>
              <a:rPr kumimoji="1" lang="en-US" altLang="ja-JP" sz="1400" b="1" dirty="0">
                <a:solidFill>
                  <a:schemeClr val="tx1"/>
                </a:solidFill>
                <a:latin typeface="メイリオ" panose="020B0604030504040204" pitchFamily="50" charset="-128"/>
                <a:ea typeface="メイリオ" panose="020B0604030504040204" pitchFamily="50" charset="-128"/>
              </a:rPr>
              <a:t>-11:30am (JST) / December 12</a:t>
            </a:r>
            <a:r>
              <a:rPr kumimoji="1" lang="en-US" altLang="ja-JP" sz="1400" b="1" baseline="30000" dirty="0">
                <a:solidFill>
                  <a:schemeClr val="tx1"/>
                </a:solidFill>
                <a:latin typeface="メイリオ" panose="020B0604030504040204" pitchFamily="50" charset="-128"/>
                <a:ea typeface="メイリオ" panose="020B0604030504040204" pitchFamily="50" charset="-128"/>
              </a:rPr>
              <a:t>th</a:t>
            </a:r>
            <a:r>
              <a:rPr kumimoji="1" lang="en-US" altLang="ja-JP" sz="1400" b="1" dirty="0">
                <a:solidFill>
                  <a:schemeClr val="tx1"/>
                </a:solidFill>
                <a:latin typeface="メイリオ" panose="020B0604030504040204" pitchFamily="50" charset="-128"/>
                <a:ea typeface="メイリオ" panose="020B0604030504040204" pitchFamily="50" charset="-128"/>
              </a:rPr>
              <a:t> 8-9:30pm (EST)</a:t>
            </a:r>
          </a:p>
          <a:p>
            <a:pPr marL="285750" indent="-285750">
              <a:lnSpc>
                <a:spcPts val="2400"/>
              </a:lnSpc>
              <a:buFont typeface="Wingdings" panose="05000000000000000000" pitchFamily="2" charset="2"/>
              <a:buChar char="q"/>
            </a:pPr>
            <a:r>
              <a:rPr kumimoji="1" lang="en-US" altLang="ja-JP" sz="1400" b="1" dirty="0">
                <a:solidFill>
                  <a:schemeClr val="tx1"/>
                </a:solidFill>
                <a:latin typeface="メイリオ" panose="020B0604030504040204" pitchFamily="50" charset="-128"/>
                <a:ea typeface="メイリオ" panose="020B0604030504040204" pitchFamily="50" charset="-128"/>
              </a:rPr>
              <a:t>Online (Zoom webinar)</a:t>
            </a:r>
          </a:p>
          <a:p>
            <a:pPr marL="285750" indent="-285750">
              <a:lnSpc>
                <a:spcPts val="2400"/>
              </a:lnSpc>
              <a:buFont typeface="Wingdings" panose="05000000000000000000" pitchFamily="2" charset="2"/>
              <a:buChar char="q"/>
            </a:pPr>
            <a:r>
              <a:rPr kumimoji="1" lang="en-US" altLang="ja-JP" sz="1400" b="1" dirty="0">
                <a:solidFill>
                  <a:schemeClr val="tx1"/>
                </a:solidFill>
                <a:latin typeface="メイリオ" panose="020B0604030504040204" pitchFamily="50" charset="-128"/>
                <a:ea typeface="メイリオ" panose="020B0604030504040204" pitchFamily="50" charset="-128"/>
              </a:rPr>
              <a:t>Fee: Free</a:t>
            </a:r>
          </a:p>
          <a:p>
            <a:pPr marL="285750" indent="-285750">
              <a:lnSpc>
                <a:spcPts val="2400"/>
              </a:lnSpc>
              <a:buFont typeface="Wingdings" panose="05000000000000000000" pitchFamily="2" charset="2"/>
              <a:buChar char="q"/>
            </a:pPr>
            <a:r>
              <a:rPr kumimoji="1" lang="en-US" altLang="ja-JP" sz="1400" b="1" dirty="0">
                <a:solidFill>
                  <a:schemeClr val="tx1"/>
                </a:solidFill>
                <a:latin typeface="メイリオ" panose="020B0604030504040204" pitchFamily="50" charset="-128"/>
                <a:ea typeface="メイリオ" panose="020B0604030504040204" pitchFamily="50" charset="-128"/>
              </a:rPr>
              <a:t>Simultaneous Interpretation (English-Japanese)</a:t>
            </a:r>
          </a:p>
        </p:txBody>
      </p:sp>
      <p:sp>
        <p:nvSpPr>
          <p:cNvPr id="17" name="正方形/長方形 16">
            <a:extLst>
              <a:ext uri="{FF2B5EF4-FFF2-40B4-BE49-F238E27FC236}">
                <a16:creationId xmlns:a16="http://schemas.microsoft.com/office/drawing/2014/main" id="{9CD768D5-1418-4619-906B-03BFE95E382C}"/>
              </a:ext>
            </a:extLst>
          </p:cNvPr>
          <p:cNvSpPr/>
          <p:nvPr/>
        </p:nvSpPr>
        <p:spPr>
          <a:xfrm>
            <a:off x="141487" y="4430808"/>
            <a:ext cx="7276699" cy="60621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nSpc>
                <a:spcPts val="1800"/>
              </a:lnSpc>
              <a:spcAft>
                <a:spcPts val="600"/>
              </a:spcAft>
            </a:pPr>
            <a:r>
              <a:rPr lang="en-US" altLang="ja-JP" sz="1200" kern="100" dirty="0">
                <a:solidFill>
                  <a:schemeClr val="tx1"/>
                </a:solidFill>
                <a:effectLst/>
                <a:latin typeface="BIZ UDPGothic" panose="020B0400000000000000" pitchFamily="34" charset="-128"/>
                <a:ea typeface="BIZ UDPGothic" panose="020B0400000000000000" pitchFamily="34" charset="-128"/>
                <a:cs typeface="Times New Roman" panose="02020603050405020304" pitchFamily="18" charset="0"/>
              </a:rPr>
              <a:t>	</a:t>
            </a:r>
            <a:r>
              <a:rPr lang="en-US" altLang="ja-JP" sz="1400" kern="100" dirty="0">
                <a:solidFill>
                  <a:schemeClr val="tx1"/>
                </a:solidFill>
                <a:effectLst/>
                <a:latin typeface="BIZ UDPGothic" panose="020B0400000000000000" pitchFamily="34" charset="-128"/>
                <a:ea typeface="BIZ UDPGothic" panose="020B0400000000000000" pitchFamily="34" charset="-128"/>
                <a:cs typeface="Times New Roman" panose="02020603050405020304" pitchFamily="18" charset="0"/>
              </a:rPr>
              <a:t>The international situation is changing drastically in the post-COVID era. In addition to unforeseen and serious situations such as the invasion of Ukraine by Russian forces, the relationship between the U.S. and China is changing into a competitive one as a result of China's aggressive maritime expansion. </a:t>
            </a:r>
          </a:p>
          <a:p>
            <a:pPr>
              <a:lnSpc>
                <a:spcPts val="1800"/>
              </a:lnSpc>
              <a:spcAft>
                <a:spcPts val="600"/>
              </a:spcAft>
            </a:pPr>
            <a:r>
              <a:rPr lang="en-US" altLang="ja-JP" sz="1400" kern="100" dirty="0">
                <a:solidFill>
                  <a:schemeClr val="tx1"/>
                </a:solidFill>
                <a:effectLst/>
                <a:latin typeface="BIZ UDPGothic" panose="020B0400000000000000" pitchFamily="34" charset="-128"/>
                <a:ea typeface="BIZ UDPGothic" panose="020B0400000000000000" pitchFamily="34" charset="-128"/>
                <a:cs typeface="Times New Roman" panose="02020603050405020304" pitchFamily="18" charset="0"/>
              </a:rPr>
              <a:t>	Under these circumstances, </a:t>
            </a:r>
            <a:r>
              <a:rPr lang="en-US" altLang="ja-JP" sz="1400" kern="100" dirty="0">
                <a:solidFill>
                  <a:schemeClr val="tx1"/>
                </a:solidFill>
                <a:latin typeface="BIZ UDPGothic" panose="020B0400000000000000" pitchFamily="34" charset="-128"/>
                <a:ea typeface="BIZ UDPGothic" panose="020B0400000000000000" pitchFamily="34" charset="-128"/>
                <a:cs typeface="Times New Roman" panose="02020603050405020304" pitchFamily="18" charset="0"/>
              </a:rPr>
              <a:t>some </a:t>
            </a:r>
            <a:r>
              <a:rPr lang="en-US" altLang="ja-JP" sz="1400" kern="100" dirty="0">
                <a:solidFill>
                  <a:schemeClr val="tx1"/>
                </a:solidFill>
                <a:effectLst/>
                <a:latin typeface="BIZ UDPGothic" panose="020B0400000000000000" pitchFamily="34" charset="-128"/>
                <a:ea typeface="BIZ UDPGothic" panose="020B0400000000000000" pitchFamily="34" charset="-128"/>
                <a:cs typeface="Times New Roman" panose="02020603050405020304" pitchFamily="18" charset="0"/>
              </a:rPr>
              <a:t>countries that ar</a:t>
            </a:r>
            <a:r>
              <a:rPr lang="en-US" altLang="ja-JP" sz="1400" kern="100" dirty="0">
                <a:solidFill>
                  <a:schemeClr val="tx1"/>
                </a:solidFill>
                <a:latin typeface="BIZ UDPGothic" panose="020B0400000000000000" pitchFamily="34" charset="-128"/>
                <a:ea typeface="BIZ UDPGothic" panose="020B0400000000000000" pitchFamily="34" charset="-128"/>
                <a:cs typeface="Times New Roman" panose="02020603050405020304" pitchFamily="18" charset="0"/>
              </a:rPr>
              <a:t>e </a:t>
            </a:r>
            <a:r>
              <a:rPr lang="en-US" altLang="ja-JP" sz="1400" kern="100" dirty="0">
                <a:solidFill>
                  <a:schemeClr val="tx1"/>
                </a:solidFill>
                <a:effectLst/>
                <a:latin typeface="BIZ UDPGothic" panose="020B0400000000000000" pitchFamily="34" charset="-128"/>
                <a:ea typeface="BIZ UDPGothic" panose="020B0400000000000000" pitchFamily="34" charset="-128"/>
                <a:cs typeface="Times New Roman" panose="02020603050405020304" pitchFamily="18" charset="0"/>
              </a:rPr>
              <a:t>in favor of the concepts of (1) promoting and entrenching the rule of law, freedom of navigation, and free trade, (2) pursuing economic prosperity, and (3) ensuring peace and stability are emerging, while other countries are emphasizing relations with China and Russia, which are promoting changes in the status quo through force.</a:t>
            </a:r>
          </a:p>
          <a:p>
            <a:pPr>
              <a:lnSpc>
                <a:spcPts val="1800"/>
              </a:lnSpc>
              <a:spcAft>
                <a:spcPts val="600"/>
              </a:spcAft>
            </a:pPr>
            <a:r>
              <a:rPr lang="en-US" altLang="ja-JP" sz="1400" kern="100" dirty="0">
                <a:solidFill>
                  <a:schemeClr val="tx1"/>
                </a:solidFill>
                <a:effectLst/>
                <a:latin typeface="BIZ UDPGothic" panose="020B0400000000000000" pitchFamily="34" charset="-128"/>
                <a:ea typeface="BIZ UDPGothic" panose="020B0400000000000000" pitchFamily="34" charset="-128"/>
                <a:cs typeface="Times New Roman" panose="02020603050405020304" pitchFamily="18" charset="0"/>
              </a:rPr>
              <a:t>	At a time when the international order is undergoing rapid change, it is very important to discuss how the Japan-U.S. relationship, which has always been the most important bilateral relationship, should evolve to a new dimension. In addition to government-to-government diplomacy, people-to-people exchanges between the two countries have played </a:t>
            </a:r>
            <a:r>
              <a:rPr lang="en-US" altLang="ja-JP" sz="1400" kern="100" dirty="0">
                <a:solidFill>
                  <a:schemeClr val="tx1"/>
                </a:solidFill>
                <a:latin typeface="BIZ UDPGothic" panose="020B0400000000000000" pitchFamily="34" charset="-128"/>
                <a:ea typeface="BIZ UDPGothic" panose="020B0400000000000000" pitchFamily="34" charset="-128"/>
                <a:cs typeface="Times New Roman" panose="02020603050405020304" pitchFamily="18" charset="0"/>
              </a:rPr>
              <a:t>a </a:t>
            </a:r>
            <a:r>
              <a:rPr lang="en-US" altLang="ja-JP" sz="1400" kern="100" dirty="0">
                <a:solidFill>
                  <a:schemeClr val="tx1"/>
                </a:solidFill>
                <a:effectLst/>
                <a:latin typeface="BIZ UDPGothic" panose="020B0400000000000000" pitchFamily="34" charset="-128"/>
                <a:ea typeface="BIZ UDPGothic" panose="020B0400000000000000" pitchFamily="34" charset="-128"/>
                <a:cs typeface="Times New Roman" panose="02020603050405020304" pitchFamily="18" charset="0"/>
              </a:rPr>
              <a:t>key role in the foundation of the Japan-US relationship, covering multiple layers and a wide range of areas including business, academia, culture, education, and tourism. However, since </a:t>
            </a:r>
            <a:r>
              <a:rPr lang="en-US" altLang="ja-JP" sz="1400" kern="100" dirty="0">
                <a:solidFill>
                  <a:schemeClr val="tx1"/>
                </a:solidFill>
                <a:latin typeface="BIZ UDPGothic" panose="020B0400000000000000" pitchFamily="34" charset="-128"/>
                <a:ea typeface="BIZ UDPGothic" panose="020B0400000000000000" pitchFamily="34" charset="-128"/>
                <a:cs typeface="Times New Roman" panose="02020603050405020304" pitchFamily="18" charset="0"/>
              </a:rPr>
              <a:t>COVID</a:t>
            </a:r>
            <a:r>
              <a:rPr lang="en-US" altLang="ja-JP" sz="1400" kern="100" dirty="0">
                <a:solidFill>
                  <a:schemeClr val="tx1"/>
                </a:solidFill>
                <a:effectLst/>
                <a:latin typeface="BIZ UDPGothic" panose="020B0400000000000000" pitchFamily="34" charset="-128"/>
                <a:ea typeface="BIZ UDPGothic" panose="020B0400000000000000" pitchFamily="34" charset="-128"/>
                <a:cs typeface="Times New Roman" panose="02020603050405020304" pitchFamily="18" charset="0"/>
              </a:rPr>
              <a:t> has forced people to communicate virtually, it is necessary to reconsider the significance of the Japan-US relationship and reconstruct it at a higher level. </a:t>
            </a:r>
          </a:p>
          <a:p>
            <a:pPr>
              <a:lnSpc>
                <a:spcPts val="1800"/>
              </a:lnSpc>
              <a:spcAft>
                <a:spcPts val="600"/>
              </a:spcAft>
            </a:pPr>
            <a:r>
              <a:rPr lang="en-US" altLang="ja-JP" sz="1400" kern="100" dirty="0">
                <a:solidFill>
                  <a:schemeClr val="tx1"/>
                </a:solidFill>
                <a:latin typeface="BIZ UDPGothic" panose="020B0400000000000000" pitchFamily="34" charset="-128"/>
                <a:ea typeface="BIZ UDPGothic" panose="020B0400000000000000" pitchFamily="34" charset="-128"/>
                <a:cs typeface="Times New Roman" panose="02020603050405020304" pitchFamily="18" charset="0"/>
              </a:rPr>
              <a:t>	In the seminar, we have two of the most knowledgeable and experienced experts on diplomacy and security in the U.S. and Japan to speak on these topics. </a:t>
            </a:r>
            <a:endParaRPr lang="en-US" altLang="ja-JP" sz="1400" kern="100" dirty="0">
              <a:solidFill>
                <a:schemeClr val="tx1"/>
              </a:solidFill>
              <a:effectLst/>
              <a:latin typeface="BIZ UDPGothic" panose="020B0400000000000000" pitchFamily="34" charset="-128"/>
              <a:ea typeface="BIZ UDPGothic" panose="020B0400000000000000" pitchFamily="34" charset="-128"/>
              <a:cs typeface="Times New Roman" panose="02020603050405020304" pitchFamily="18" charset="0"/>
            </a:endParaRPr>
          </a:p>
        </p:txBody>
      </p:sp>
      <p:sp>
        <p:nvSpPr>
          <p:cNvPr id="33" name="正方形/長方形 32">
            <a:extLst>
              <a:ext uri="{FF2B5EF4-FFF2-40B4-BE49-F238E27FC236}">
                <a16:creationId xmlns:a16="http://schemas.microsoft.com/office/drawing/2014/main" id="{877F0D50-68F8-43A5-BBD9-0346574A5F93}"/>
              </a:ext>
            </a:extLst>
          </p:cNvPr>
          <p:cNvSpPr/>
          <p:nvPr/>
        </p:nvSpPr>
        <p:spPr>
          <a:xfrm>
            <a:off x="0" y="3948585"/>
            <a:ext cx="7559675" cy="288000"/>
          </a:xfrm>
          <a:prstGeom prst="rect">
            <a:avLst/>
          </a:prstGeom>
          <a:ln/>
        </p:spPr>
        <p:style>
          <a:lnRef idx="1">
            <a:schemeClr val="accent5"/>
          </a:lnRef>
          <a:fillRef idx="3">
            <a:schemeClr val="accent5"/>
          </a:fillRef>
          <a:effectRef idx="2">
            <a:schemeClr val="accent5"/>
          </a:effectRef>
          <a:fontRef idx="minor">
            <a:schemeClr val="lt1"/>
          </a:fontRef>
        </p:style>
        <p:txBody>
          <a:bodyPr tIns="144000" rtlCol="0" anchor="ctr" anchorCtr="0"/>
          <a:lstStyle/>
          <a:p>
            <a:pPr algn="ctr">
              <a:lnSpc>
                <a:spcPts val="1600"/>
              </a:lnSpc>
            </a:pPr>
            <a:r>
              <a:rPr kumimoji="1" lang="en-US" altLang="ja-JP" sz="1600" b="1" dirty="0">
                <a:solidFill>
                  <a:schemeClr val="bg1"/>
                </a:solidFill>
                <a:latin typeface="メイリオ" panose="020B0604030504040204" pitchFamily="50" charset="-128"/>
                <a:ea typeface="メイリオ" panose="020B0604030504040204" pitchFamily="50" charset="-128"/>
              </a:rPr>
              <a:t>Overview</a:t>
            </a:r>
          </a:p>
        </p:txBody>
      </p:sp>
      <p:grpSp>
        <p:nvGrpSpPr>
          <p:cNvPr id="13" name="グループ化 12">
            <a:extLst>
              <a:ext uri="{FF2B5EF4-FFF2-40B4-BE49-F238E27FC236}">
                <a16:creationId xmlns:a16="http://schemas.microsoft.com/office/drawing/2014/main" id="{D256ED19-2CCF-112B-D98D-76882798299F}"/>
              </a:ext>
            </a:extLst>
          </p:cNvPr>
          <p:cNvGrpSpPr/>
          <p:nvPr/>
        </p:nvGrpSpPr>
        <p:grpSpPr>
          <a:xfrm>
            <a:off x="0" y="706840"/>
            <a:ext cx="7559675" cy="1570445"/>
            <a:chOff x="166914" y="623344"/>
            <a:chExt cx="7225846" cy="631724"/>
          </a:xfrm>
        </p:grpSpPr>
        <p:sp>
          <p:nvSpPr>
            <p:cNvPr id="27" name="正方形/長方形 26">
              <a:extLst>
                <a:ext uri="{FF2B5EF4-FFF2-40B4-BE49-F238E27FC236}">
                  <a16:creationId xmlns:a16="http://schemas.microsoft.com/office/drawing/2014/main" id="{05A215F9-5BCA-498C-ADA7-62B896089C07}"/>
                </a:ext>
              </a:extLst>
            </p:cNvPr>
            <p:cNvSpPr/>
            <p:nvPr/>
          </p:nvSpPr>
          <p:spPr>
            <a:xfrm>
              <a:off x="166914" y="623344"/>
              <a:ext cx="7225846" cy="617714"/>
            </a:xfrm>
            <a:prstGeom prst="rect">
              <a:avLst/>
            </a:prstGeom>
            <a:ln w="31750"/>
          </p:spPr>
          <p:style>
            <a:lnRef idx="1">
              <a:schemeClr val="accent5"/>
            </a:lnRef>
            <a:fillRef idx="2">
              <a:schemeClr val="accent5"/>
            </a:fillRef>
            <a:effectRef idx="1">
              <a:schemeClr val="accent5"/>
            </a:effectRef>
            <a:fontRef idx="minor">
              <a:schemeClr val="dk1"/>
            </a:fontRef>
          </p:style>
          <p:txBody>
            <a:bodyPr lIns="72000" tIns="36000" rIns="72000" bIns="36000" rtlCol="0" anchor="ctr"/>
            <a:lstStyle/>
            <a:p>
              <a:pPr algn="ctr"/>
              <a:endParaRPr kumimoji="1" lang="ja-JP" altLang="en-US" dirty="0"/>
            </a:p>
          </p:txBody>
        </p:sp>
        <p:sp>
          <p:nvSpPr>
            <p:cNvPr id="28" name="正方形/長方形 27">
              <a:extLst>
                <a:ext uri="{FF2B5EF4-FFF2-40B4-BE49-F238E27FC236}">
                  <a16:creationId xmlns:a16="http://schemas.microsoft.com/office/drawing/2014/main" id="{80536A38-0CD5-4133-B9AE-E29DAA4E3997}"/>
                </a:ext>
              </a:extLst>
            </p:cNvPr>
            <p:cNvSpPr/>
            <p:nvPr/>
          </p:nvSpPr>
          <p:spPr>
            <a:xfrm>
              <a:off x="166914" y="708166"/>
              <a:ext cx="7225846" cy="5469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pPr>
              <a:r>
                <a:rPr lang="en-US" sz="2400" b="1" u="sng" kern="100" dirty="0">
                  <a:solidFill>
                    <a:srgbClr val="002060"/>
                  </a:solidFill>
                  <a:effectLst/>
                  <a:latin typeface="Arial" panose="020B0604020202020204" pitchFamily="34" charset="0"/>
                  <a:ea typeface="MS PGothic" panose="020B0600070205080204" pitchFamily="34" charset="-128"/>
                  <a:cs typeface="Times New Roman" panose="02020603050405020304" pitchFamily="18" charset="0"/>
                </a:rPr>
                <a:t>A Rapidly Changing Post Pandemic World Order</a:t>
              </a:r>
            </a:p>
            <a:p>
              <a:pPr marL="0" marR="0" algn="ctr">
                <a:spcBef>
                  <a:spcPts val="0"/>
                </a:spcBef>
              </a:pPr>
              <a:r>
                <a:rPr lang="en-US" sz="2400" b="1" u="sng" kern="100" dirty="0">
                  <a:solidFill>
                    <a:srgbClr val="002060"/>
                  </a:solidFill>
                  <a:effectLst/>
                  <a:latin typeface="Arial" panose="020B0604020202020204" pitchFamily="34" charset="0"/>
                  <a:ea typeface="MS PGothic" panose="020B0600070205080204" pitchFamily="34" charset="-128"/>
                  <a:cs typeface="Times New Roman" panose="02020603050405020304" pitchFamily="18" charset="0"/>
                </a:rPr>
                <a:t>and the New Japan-U.S. Relationship Hereafter</a:t>
              </a:r>
              <a:endParaRPr lang="en-US" sz="2400" u="sng" kern="100" dirty="0">
                <a:solidFill>
                  <a:srgbClr val="002060"/>
                </a:solidFill>
                <a:effectLst/>
                <a:latin typeface="Yu Mincho" panose="02020400000000000000" pitchFamily="18" charset="-128"/>
                <a:ea typeface="Yu Mincho" panose="02020400000000000000" pitchFamily="18" charset="-128"/>
                <a:cs typeface="Times New Roman" panose="02020603050405020304" pitchFamily="18" charset="0"/>
              </a:endParaRPr>
            </a:p>
          </p:txBody>
        </p:sp>
      </p:grpSp>
      <p:pic>
        <p:nvPicPr>
          <p:cNvPr id="19" name="図 18">
            <a:extLst>
              <a:ext uri="{FF2B5EF4-FFF2-40B4-BE49-F238E27FC236}">
                <a16:creationId xmlns:a16="http://schemas.microsoft.com/office/drawing/2014/main" id="{93482867-2CA0-4A22-9781-2C809521A37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4284" b="26937"/>
          <a:stretch/>
        </p:blipFill>
        <p:spPr>
          <a:xfrm>
            <a:off x="4347298" y="32115"/>
            <a:ext cx="1497553" cy="451747"/>
          </a:xfrm>
          <a:prstGeom prst="rect">
            <a:avLst/>
          </a:prstGeom>
        </p:spPr>
      </p:pic>
      <p:pic>
        <p:nvPicPr>
          <p:cNvPr id="20" name="図 19">
            <a:extLst>
              <a:ext uri="{FF2B5EF4-FFF2-40B4-BE49-F238E27FC236}">
                <a16:creationId xmlns:a16="http://schemas.microsoft.com/office/drawing/2014/main" id="{4C51124B-B193-4488-A45C-3FA620D661C8}"/>
              </a:ext>
            </a:extLst>
          </p:cNvPr>
          <p:cNvPicPr/>
          <p:nvPr/>
        </p:nvPicPr>
        <p:blipFill rotWithShape="1">
          <a:blip r:embed="rId3">
            <a:extLst>
              <a:ext uri="{28A0092B-C50C-407E-A947-70E740481C1C}">
                <a14:useLocalDpi xmlns:a14="http://schemas.microsoft.com/office/drawing/2010/main" val="0"/>
              </a:ext>
            </a:extLst>
          </a:blip>
          <a:srcRect l="5316" t="25714" r="4751" b="30857"/>
          <a:stretch/>
        </p:blipFill>
        <p:spPr bwMode="auto">
          <a:xfrm>
            <a:off x="5911401" y="92044"/>
            <a:ext cx="1258542" cy="310520"/>
          </a:xfrm>
          <a:prstGeom prst="rect">
            <a:avLst/>
          </a:prstGeom>
          <a:noFill/>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9C6E0341-EC0A-2594-83A6-FF82310F5A1B}"/>
              </a:ext>
            </a:extLst>
          </p:cNvPr>
          <p:cNvSpPr txBox="1"/>
          <p:nvPr/>
        </p:nvSpPr>
        <p:spPr>
          <a:xfrm>
            <a:off x="1989537" y="664303"/>
            <a:ext cx="3580598" cy="369332"/>
          </a:xfrm>
          <a:prstGeom prst="rect">
            <a:avLst/>
          </a:prstGeom>
          <a:noFill/>
        </p:spPr>
        <p:txBody>
          <a:bodyPr wrap="square" rtlCol="0">
            <a:spAutoFit/>
          </a:bodyPr>
          <a:lstStyle/>
          <a:p>
            <a:pPr algn="ctr"/>
            <a:r>
              <a:rPr lang="en-US" dirty="0"/>
              <a:t>JTTRI-JITTI Global Seminar Series</a:t>
            </a:r>
          </a:p>
        </p:txBody>
      </p:sp>
    </p:spTree>
    <p:extLst>
      <p:ext uri="{BB962C8B-B14F-4D97-AF65-F5344CB8AC3E}">
        <p14:creationId xmlns:p14="http://schemas.microsoft.com/office/powerpoint/2010/main" val="2269182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C:\Users\onuma\Desktop\support-logo_2.png">
            <a:extLst>
              <a:ext uri="{FF2B5EF4-FFF2-40B4-BE49-F238E27FC236}">
                <a16:creationId xmlns:a16="http://schemas.microsoft.com/office/drawing/2014/main" id="{A8E3CE13-8974-4D05-92BF-5547893D4D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1387" y="10349662"/>
            <a:ext cx="2130347" cy="359192"/>
          </a:xfrm>
          <a:prstGeom prst="rect">
            <a:avLst/>
          </a:prstGeom>
          <a:noFill/>
        </p:spPr>
      </p:pic>
      <p:sp>
        <p:nvSpPr>
          <p:cNvPr id="3" name="正方形/長方形 2">
            <a:extLst>
              <a:ext uri="{FF2B5EF4-FFF2-40B4-BE49-F238E27FC236}">
                <a16:creationId xmlns:a16="http://schemas.microsoft.com/office/drawing/2014/main" id="{131A8502-6364-4B1F-8550-569D9D014A2C}"/>
              </a:ext>
            </a:extLst>
          </p:cNvPr>
          <p:cNvSpPr/>
          <p:nvPr/>
        </p:nvSpPr>
        <p:spPr>
          <a:xfrm>
            <a:off x="-17941" y="7853631"/>
            <a:ext cx="7346442" cy="925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nSpc>
                <a:spcPts val="1200"/>
              </a:lnSpc>
            </a:pPr>
            <a:r>
              <a:rPr kumimoji="1" lang="ja-JP" altLang="en-US" sz="1400" dirty="0">
                <a:solidFill>
                  <a:schemeClr val="tx1"/>
                </a:solidFill>
                <a:latin typeface="メイリオ" panose="020B0604030504040204" pitchFamily="50" charset="-128"/>
                <a:ea typeface="メイリオ" panose="020B0604030504040204" pitchFamily="50" charset="-128"/>
              </a:rPr>
              <a:t>  </a:t>
            </a:r>
            <a:r>
              <a:rPr kumimoji="1" lang="en-US" altLang="ja-JP" sz="1400" dirty="0">
                <a:solidFill>
                  <a:schemeClr val="tx1"/>
                </a:solidFill>
                <a:latin typeface="メイリオ" panose="020B0604030504040204" pitchFamily="50" charset="-128"/>
                <a:ea typeface="メイリオ" panose="020B0604030504040204" pitchFamily="50" charset="-128"/>
              </a:rPr>
              <a:t>Please register at the URL below </a:t>
            </a:r>
            <a:r>
              <a:rPr kumimoji="1" lang="en-US" altLang="ja-JP" sz="1400" u="sng" dirty="0">
                <a:solidFill>
                  <a:schemeClr val="tx1"/>
                </a:solidFill>
                <a:latin typeface="メイリオ" panose="020B0604030504040204" pitchFamily="50" charset="-128"/>
                <a:ea typeface="メイリオ" panose="020B0604030504040204" pitchFamily="50" charset="-128"/>
              </a:rPr>
              <a:t>by Dec. 8th</a:t>
            </a:r>
            <a:r>
              <a:rPr kumimoji="1" lang="en-US" altLang="ja-JP" sz="1400" dirty="0">
                <a:solidFill>
                  <a:schemeClr val="tx1"/>
                </a:solidFill>
                <a:latin typeface="メイリオ" panose="020B0604030504040204" pitchFamily="50" charset="-128"/>
                <a:ea typeface="メイリオ" panose="020B0604030504040204" pitchFamily="50" charset="-128"/>
              </a:rPr>
              <a:t>: </a:t>
            </a:r>
          </a:p>
          <a:p>
            <a:pPr>
              <a:lnSpc>
                <a:spcPts val="1200"/>
              </a:lnSpc>
            </a:pP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gn="ctr">
              <a:lnSpc>
                <a:spcPts val="1200"/>
              </a:lnSpc>
            </a:pPr>
            <a:r>
              <a:rPr kumimoji="1" lang="en-US" altLang="ja-JP" sz="1400" b="1" dirty="0">
                <a:solidFill>
                  <a:schemeClr val="tx1"/>
                </a:solidFill>
                <a:latin typeface="メイリオ" panose="020B0604030504040204" pitchFamily="50" charset="-128"/>
                <a:ea typeface="メイリオ" panose="020B0604030504040204" pitchFamily="50" charset="-128"/>
                <a:hlinkClick r:id="rId3"/>
              </a:rPr>
              <a:t>https://krs.bz/jterc/m/seminar221213english</a:t>
            </a:r>
            <a:r>
              <a:rPr kumimoji="1" lang="en-US" altLang="ja-JP" sz="1400" b="1" dirty="0">
                <a:solidFill>
                  <a:schemeClr val="tx1"/>
                </a:solidFill>
                <a:latin typeface="メイリオ" panose="020B0604030504040204" pitchFamily="50" charset="-128"/>
                <a:ea typeface="メイリオ" panose="020B0604030504040204" pitchFamily="50" charset="-128"/>
              </a:rPr>
              <a:t> </a:t>
            </a:r>
          </a:p>
          <a:p>
            <a:pPr>
              <a:lnSpc>
                <a:spcPts val="1200"/>
              </a:lnSpc>
            </a:pPr>
            <a:r>
              <a:rPr kumimoji="1" lang="en-US" altLang="ja-JP" sz="1400" dirty="0">
                <a:solidFill>
                  <a:srgbClr val="0563C1"/>
                </a:solidFill>
                <a:latin typeface="游ゴシック" panose="020B0400000000000000" pitchFamily="50" charset="-128"/>
                <a:ea typeface="メイリオ" panose="020B0604030504040204" pitchFamily="50" charset="-128"/>
                <a:cs typeface="Times New Roman" panose="02020603050405020304" pitchFamily="18" charset="0"/>
              </a:rPr>
              <a:t>  </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nSpc>
                <a:spcPts val="1700"/>
              </a:lnSpc>
            </a:pPr>
            <a:r>
              <a:rPr kumimoji="1" lang="en-US" altLang="ja-JP" sz="1400" dirty="0">
                <a:solidFill>
                  <a:schemeClr val="tx1"/>
                </a:solidFill>
                <a:latin typeface="メイリオ" panose="020B0604030504040204" pitchFamily="50" charset="-128"/>
                <a:ea typeface="メイリオ" panose="020B0604030504040204" pitchFamily="50" charset="-128"/>
              </a:rPr>
              <a:t>  We will send the URL for viewing by Dec. 12</a:t>
            </a:r>
            <a:r>
              <a:rPr kumimoji="1" lang="en-US" altLang="ja-JP" sz="1400" baseline="30000" dirty="0">
                <a:solidFill>
                  <a:schemeClr val="tx1"/>
                </a:solidFill>
                <a:latin typeface="メイリオ" panose="020B0604030504040204" pitchFamily="50" charset="-128"/>
                <a:ea typeface="メイリオ" panose="020B0604030504040204" pitchFamily="50" charset="-128"/>
              </a:rPr>
              <a:t>th</a:t>
            </a:r>
            <a:r>
              <a:rPr kumimoji="1" lang="en-US" altLang="ja-JP" sz="1400" dirty="0">
                <a:solidFill>
                  <a:schemeClr val="tx1"/>
                </a:solidFill>
                <a:latin typeface="メイリオ" panose="020B0604030504040204" pitchFamily="50" charset="-128"/>
                <a:ea typeface="メイリオ" panose="020B0604030504040204" pitchFamily="50" charset="-128"/>
              </a:rPr>
              <a:t>.</a:t>
            </a:r>
          </a:p>
        </p:txBody>
      </p:sp>
      <p:sp>
        <p:nvSpPr>
          <p:cNvPr id="5" name="正方形/長方形 4">
            <a:extLst>
              <a:ext uri="{FF2B5EF4-FFF2-40B4-BE49-F238E27FC236}">
                <a16:creationId xmlns:a16="http://schemas.microsoft.com/office/drawing/2014/main" id="{13F74AB3-530A-4FD9-98F7-8E2A5F8BCA91}"/>
              </a:ext>
            </a:extLst>
          </p:cNvPr>
          <p:cNvSpPr/>
          <p:nvPr/>
        </p:nvSpPr>
        <p:spPr>
          <a:xfrm>
            <a:off x="0" y="7357026"/>
            <a:ext cx="7560344" cy="288000"/>
          </a:xfrm>
          <a:prstGeom prst="rect">
            <a:avLst/>
          </a:prstGeom>
          <a:ln/>
        </p:spPr>
        <p:style>
          <a:lnRef idx="1">
            <a:schemeClr val="accent5"/>
          </a:lnRef>
          <a:fillRef idx="3">
            <a:schemeClr val="accent5"/>
          </a:fillRef>
          <a:effectRef idx="2">
            <a:schemeClr val="accent5"/>
          </a:effectRef>
          <a:fontRef idx="minor">
            <a:schemeClr val="lt1"/>
          </a:fontRef>
        </p:style>
        <p:txBody>
          <a:bodyPr tIns="108000" rtlCol="0" anchor="ctr" anchorCtr="0"/>
          <a:lstStyle/>
          <a:p>
            <a:pPr algn="ctr">
              <a:lnSpc>
                <a:spcPts val="1600"/>
              </a:lnSpc>
            </a:pPr>
            <a:r>
              <a:rPr kumimoji="1" lang="en-US" altLang="ja-JP" sz="1600" b="1" dirty="0">
                <a:solidFill>
                  <a:schemeClr val="bg1"/>
                </a:solidFill>
                <a:latin typeface="メイリオ" panose="020B0604030504040204" pitchFamily="50" charset="-128"/>
                <a:ea typeface="メイリオ" panose="020B0604030504040204" pitchFamily="50" charset="-128"/>
              </a:rPr>
              <a:t>Registration</a:t>
            </a:r>
          </a:p>
        </p:txBody>
      </p:sp>
      <p:graphicFrame>
        <p:nvGraphicFramePr>
          <p:cNvPr id="11" name="表 10">
            <a:extLst>
              <a:ext uri="{FF2B5EF4-FFF2-40B4-BE49-F238E27FC236}">
                <a16:creationId xmlns:a16="http://schemas.microsoft.com/office/drawing/2014/main" id="{733C01B7-7AAC-469B-8288-696E9CE2218D}"/>
              </a:ext>
            </a:extLst>
          </p:cNvPr>
          <p:cNvGraphicFramePr>
            <a:graphicFrameLocks noGrp="1"/>
          </p:cNvGraphicFramePr>
          <p:nvPr>
            <p:extLst>
              <p:ext uri="{D42A27DB-BD31-4B8C-83A1-F6EECF244321}">
                <p14:modId xmlns:p14="http://schemas.microsoft.com/office/powerpoint/2010/main" val="376586607"/>
              </p:ext>
            </p:extLst>
          </p:nvPr>
        </p:nvGraphicFramePr>
        <p:xfrm>
          <a:off x="109925" y="9019171"/>
          <a:ext cx="7328501" cy="1254760"/>
        </p:xfrm>
        <a:graphic>
          <a:graphicData uri="http://schemas.openxmlformats.org/drawingml/2006/table">
            <a:tbl>
              <a:tblPr firstRow="1" firstCol="1" lastRow="1" lastCol="1" bandRow="1" bandCol="1">
                <a:tableStyleId>{5C22544A-7EE6-4342-B048-85BDC9FD1C3A}</a:tableStyleId>
              </a:tblPr>
              <a:tblGrid>
                <a:gridCol w="7328501">
                  <a:extLst>
                    <a:ext uri="{9D8B030D-6E8A-4147-A177-3AD203B41FA5}">
                      <a16:colId xmlns:a16="http://schemas.microsoft.com/office/drawing/2014/main" val="2351641613"/>
                    </a:ext>
                  </a:extLst>
                </a:gridCol>
              </a:tblGrid>
              <a:tr h="1216474">
                <a:tc>
                  <a:txBody>
                    <a:bodyPr/>
                    <a:lstStyle/>
                    <a:p>
                      <a:pPr algn="just">
                        <a:lnSpc>
                          <a:spcPts val="1400"/>
                        </a:lnSpc>
                      </a:pPr>
                      <a:r>
                        <a:rPr lang="en-US" altLang="ja-JP" sz="1400" b="1" u="sng" kern="100" dirty="0">
                          <a:solidFill>
                            <a:schemeClr val="tx1"/>
                          </a:solidFill>
                          <a:effectLst/>
                          <a:latin typeface="Meiryo UI" panose="020B0604030504040204" pitchFamily="50" charset="-128"/>
                          <a:ea typeface="Meiryo UI" panose="020B0604030504040204" pitchFamily="50" charset="-128"/>
                        </a:rPr>
                        <a:t>Japan Transport and Tourism Research Institute (JTTRI)</a:t>
                      </a:r>
                      <a:r>
                        <a:rPr lang="en-US" altLang="ja-JP" sz="1400" b="1" u="none" kern="100" dirty="0">
                          <a:solidFill>
                            <a:schemeClr val="tx1"/>
                          </a:solidFill>
                          <a:effectLst/>
                          <a:latin typeface="Meiryo UI" panose="020B0604030504040204" pitchFamily="50" charset="-128"/>
                          <a:ea typeface="Meiryo UI" panose="020B0604030504040204" pitchFamily="50" charset="-128"/>
                        </a:rPr>
                        <a:t> </a:t>
                      </a:r>
                      <a:r>
                        <a:rPr lang="en-US" altLang="ja-JP" sz="1400" b="0" u="none" kern="100" dirty="0">
                          <a:solidFill>
                            <a:schemeClr val="tx1"/>
                          </a:solidFill>
                          <a:effectLst/>
                          <a:latin typeface="Meiryo UI" panose="020B0604030504040204" pitchFamily="50" charset="-128"/>
                          <a:ea typeface="Meiryo UI" panose="020B0604030504040204" pitchFamily="50" charset="-128"/>
                        </a:rPr>
                        <a:t>[Japan]</a:t>
                      </a:r>
                    </a:p>
                    <a:p>
                      <a:pPr algn="just">
                        <a:lnSpc>
                          <a:spcPts val="1400"/>
                        </a:lnSpc>
                      </a:pPr>
                      <a:r>
                        <a:rPr lang="de-DE" sz="1400" b="0" kern="100" dirty="0">
                          <a:solidFill>
                            <a:schemeClr val="tx1"/>
                          </a:solidFill>
                          <a:effectLst/>
                          <a:latin typeface="Meiryo UI" panose="020B0604030504040204" pitchFamily="50" charset="-128"/>
                          <a:ea typeface="Meiryo UI" panose="020B0604030504040204" pitchFamily="50" charset="-128"/>
                        </a:rPr>
                        <a:t>  collo2@jttri.or.</a:t>
                      </a:r>
                      <a:r>
                        <a:rPr lang="de-DE" sz="1400" b="0" u="none" kern="100" dirty="0">
                          <a:solidFill>
                            <a:schemeClr val="tx1"/>
                          </a:solidFill>
                          <a:effectLst/>
                          <a:latin typeface="Meiryo UI" panose="020B0604030504040204" pitchFamily="50" charset="-128"/>
                          <a:ea typeface="Meiryo UI" panose="020B0604030504040204" pitchFamily="50" charset="-128"/>
                        </a:rPr>
                        <a:t>jp </a:t>
                      </a:r>
                      <a:r>
                        <a:rPr lang="en-US" altLang="ja-JP" sz="1400" b="0" u="none" kern="100" dirty="0">
                          <a:solidFill>
                            <a:schemeClr val="tx1"/>
                          </a:solidFill>
                          <a:effectLst/>
                          <a:latin typeface="Meiryo UI" panose="020B0604030504040204" pitchFamily="50" charset="-128"/>
                          <a:ea typeface="Meiryo UI" panose="020B0604030504040204" pitchFamily="50" charset="-128"/>
                        </a:rPr>
                        <a:t> </a:t>
                      </a:r>
                      <a:r>
                        <a:rPr lang="en-US" sz="1400" b="0" u="none" kern="100" dirty="0">
                          <a:solidFill>
                            <a:schemeClr val="tx1"/>
                          </a:solidFill>
                          <a:effectLst/>
                          <a:latin typeface="Meiryo UI" panose="020B0604030504040204" pitchFamily="50" charset="-128"/>
                          <a:ea typeface="Meiryo UI" panose="020B0604030504040204" pitchFamily="50" charset="-128"/>
                        </a:rPr>
                        <a:t> </a:t>
                      </a:r>
                      <a:r>
                        <a:rPr lang="de-DE" sz="1400" b="0" u="none" kern="100" dirty="0">
                          <a:solidFill>
                            <a:schemeClr val="tx1"/>
                          </a:solidFill>
                          <a:effectLst/>
                          <a:latin typeface="Meiryo UI" panose="020B0604030504040204" pitchFamily="50" charset="-128"/>
                          <a:ea typeface="Meiryo UI" panose="020B0604030504040204" pitchFamily="50" charset="-128"/>
                        </a:rPr>
                        <a:t>https://www.jttri.or.jp/</a:t>
                      </a:r>
                    </a:p>
                    <a:p>
                      <a:pPr algn="just">
                        <a:lnSpc>
                          <a:spcPts val="1400"/>
                        </a:lnSpc>
                      </a:pPr>
                      <a:endParaRPr lang="de-DE" altLang="ja-JP" sz="1400" b="0" u="sng" kern="100" dirty="0">
                        <a:solidFill>
                          <a:schemeClr val="tx1"/>
                        </a:solidFill>
                        <a:effectLst/>
                        <a:latin typeface="Meiryo UI" panose="020B0604030504040204" pitchFamily="50" charset="-128"/>
                        <a:ea typeface="Meiryo UI" panose="020B0604030504040204" pitchFamily="50" charset="-128"/>
                      </a:endParaRPr>
                    </a:p>
                    <a:p>
                      <a:pPr algn="just">
                        <a:lnSpc>
                          <a:spcPts val="1400"/>
                        </a:lnSpc>
                      </a:pPr>
                      <a:r>
                        <a:rPr lang="de-DE" altLang="ja-JP" sz="1400" b="1" u="sng" kern="100" dirty="0">
                          <a:solidFill>
                            <a:schemeClr val="tx1"/>
                          </a:solidFill>
                          <a:effectLst/>
                          <a:latin typeface="Meiryo UI" panose="020B0604030504040204" pitchFamily="50" charset="-128"/>
                          <a:ea typeface="Meiryo UI" panose="020B0604030504040204" pitchFamily="50" charset="-128"/>
                        </a:rPr>
                        <a:t>Japan International Transport and Tourism Institute, USA (JITTI</a:t>
                      </a:r>
                      <a:r>
                        <a:rPr lang="de-DE" altLang="ja-JP" sz="1400" b="0" u="sng" kern="100" dirty="0">
                          <a:solidFill>
                            <a:schemeClr val="tx1"/>
                          </a:solidFill>
                          <a:effectLst/>
                          <a:latin typeface="Meiryo UI" panose="020B0604030504040204" pitchFamily="50" charset="-128"/>
                          <a:ea typeface="Meiryo UI" panose="020B0604030504040204" pitchFamily="50" charset="-128"/>
                        </a:rPr>
                        <a:t>)</a:t>
                      </a:r>
                      <a:r>
                        <a:rPr lang="de-DE" altLang="ja-JP" sz="1400" b="0" u="none" kern="100" dirty="0">
                          <a:solidFill>
                            <a:schemeClr val="tx1"/>
                          </a:solidFill>
                          <a:effectLst/>
                          <a:latin typeface="Meiryo UI" panose="020B0604030504040204" pitchFamily="50" charset="-128"/>
                          <a:ea typeface="Meiryo UI" panose="020B0604030504040204" pitchFamily="50" charset="-128"/>
                        </a:rPr>
                        <a:t> [USA]</a:t>
                      </a:r>
                    </a:p>
                    <a:p>
                      <a:pPr algn="just">
                        <a:lnSpc>
                          <a:spcPts val="1400"/>
                        </a:lnSpc>
                      </a:pPr>
                      <a:r>
                        <a:rPr lang="de-DE" altLang="ja-JP" sz="1400" b="0" u="none" kern="100" dirty="0">
                          <a:solidFill>
                            <a:schemeClr val="tx1"/>
                          </a:solidFill>
                          <a:effectLst/>
                          <a:latin typeface="Meiryo UI" panose="020B0604030504040204" pitchFamily="50" charset="-128"/>
                          <a:ea typeface="Meiryo UI" panose="020B0604030504040204" pitchFamily="50" charset="-128"/>
                        </a:rPr>
                        <a:t>  </a:t>
                      </a:r>
                      <a:r>
                        <a:rPr lang="de-DE" altLang="ja-JP" sz="1400" b="0" u="none" kern="100" dirty="0">
                          <a:solidFill>
                            <a:schemeClr val="tx1"/>
                          </a:solidFill>
                          <a:effectLst/>
                          <a:latin typeface="Meiryo UI" panose="020B0604030504040204" pitchFamily="50" charset="-128"/>
                          <a:ea typeface="Meiryo UI" panose="020B0604030504040204" pitchFamily="50" charset="-128"/>
                          <a:hlinkClick r:id="rId4"/>
                        </a:rPr>
                        <a:t>contact@jittiusa.org</a:t>
                      </a:r>
                      <a:r>
                        <a:rPr lang="de-DE" altLang="ja-JP" sz="1400" b="0" u="none" kern="100" dirty="0">
                          <a:solidFill>
                            <a:schemeClr val="tx1"/>
                          </a:solidFill>
                          <a:effectLst/>
                          <a:latin typeface="Meiryo UI" panose="020B0604030504040204" pitchFamily="50" charset="-128"/>
                          <a:ea typeface="Meiryo UI" panose="020B0604030504040204" pitchFamily="50" charset="-128"/>
                        </a:rPr>
                        <a:t>    https://www.jittiusa.org/</a:t>
                      </a:r>
                      <a:endParaRPr lang="ja-JP" sz="1400" b="0" u="none" kern="100" dirty="0">
                        <a:solidFill>
                          <a:schemeClr val="tx1"/>
                        </a:solidFill>
                        <a:effectLst/>
                        <a:latin typeface="Meiryo UI" panose="020B0604030504040204" pitchFamily="50" charset="-128"/>
                        <a:ea typeface="Meiryo UI" panose="020B0604030504040204" pitchFamily="50" charset="-128"/>
                      </a:endParaRPr>
                    </a:p>
                  </a:txBody>
                  <a:tcPr marL="182880" marR="182880" marT="182880" marB="18288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0015051"/>
                  </a:ext>
                </a:extLst>
              </a:tr>
            </a:tbl>
          </a:graphicData>
        </a:graphic>
      </p:graphicFrame>
      <p:pic>
        <p:nvPicPr>
          <p:cNvPr id="19" name="図 18">
            <a:extLst>
              <a:ext uri="{FF2B5EF4-FFF2-40B4-BE49-F238E27FC236}">
                <a16:creationId xmlns:a16="http://schemas.microsoft.com/office/drawing/2014/main" id="{93482867-2CA0-4A22-9781-2C809521A3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4284" b="26937"/>
          <a:stretch/>
        </p:blipFill>
        <p:spPr>
          <a:xfrm>
            <a:off x="4347298" y="32115"/>
            <a:ext cx="1497553" cy="451747"/>
          </a:xfrm>
          <a:prstGeom prst="rect">
            <a:avLst/>
          </a:prstGeom>
        </p:spPr>
      </p:pic>
      <p:pic>
        <p:nvPicPr>
          <p:cNvPr id="20" name="図 19">
            <a:extLst>
              <a:ext uri="{FF2B5EF4-FFF2-40B4-BE49-F238E27FC236}">
                <a16:creationId xmlns:a16="http://schemas.microsoft.com/office/drawing/2014/main" id="{4C51124B-B193-4488-A45C-3FA620D661C8}"/>
              </a:ext>
            </a:extLst>
          </p:cNvPr>
          <p:cNvPicPr/>
          <p:nvPr/>
        </p:nvPicPr>
        <p:blipFill rotWithShape="1">
          <a:blip r:embed="rId6">
            <a:extLst>
              <a:ext uri="{28A0092B-C50C-407E-A947-70E740481C1C}">
                <a14:useLocalDpi xmlns:a14="http://schemas.microsoft.com/office/drawing/2010/main" val="0"/>
              </a:ext>
            </a:extLst>
          </a:blip>
          <a:srcRect l="5316" t="25714" r="4751" b="30857"/>
          <a:stretch/>
        </p:blipFill>
        <p:spPr bwMode="auto">
          <a:xfrm>
            <a:off x="5911401" y="92044"/>
            <a:ext cx="1258542" cy="310520"/>
          </a:xfrm>
          <a:prstGeom prst="rect">
            <a:avLst/>
          </a:prstGeom>
          <a:noFill/>
          <a:ln>
            <a:noFill/>
          </a:ln>
          <a:extLst>
            <a:ext uri="{53640926-AAD7-44D8-BBD7-CCE9431645EC}">
              <a14:shadowObscured xmlns:a14="http://schemas.microsoft.com/office/drawing/2010/main"/>
            </a:ext>
          </a:extLst>
        </p:spPr>
      </p:pic>
      <p:sp>
        <p:nvSpPr>
          <p:cNvPr id="2" name="テキスト ボックス 7">
            <a:extLst>
              <a:ext uri="{FF2B5EF4-FFF2-40B4-BE49-F238E27FC236}">
                <a16:creationId xmlns:a16="http://schemas.microsoft.com/office/drawing/2014/main" id="{C19079FF-0439-E949-4C13-17ABBACD67CD}"/>
              </a:ext>
            </a:extLst>
          </p:cNvPr>
          <p:cNvSpPr txBox="1"/>
          <p:nvPr/>
        </p:nvSpPr>
        <p:spPr>
          <a:xfrm>
            <a:off x="201911" y="918902"/>
            <a:ext cx="7144531" cy="6063198"/>
          </a:xfrm>
          <a:prstGeom prst="rect">
            <a:avLst/>
          </a:prstGeom>
          <a:noFill/>
        </p:spPr>
        <p:txBody>
          <a:bodyPr wrap="square" rtlCol="0">
            <a:spAutoFit/>
          </a:bodyPr>
          <a:lstStyle/>
          <a:p>
            <a:pPr lvl="0" algn="just">
              <a:spcAft>
                <a:spcPts val="600"/>
              </a:spcAft>
            </a:pPr>
            <a:r>
              <a:rPr lang="en-US" alt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  Opening Remarks:  </a:t>
            </a:r>
          </a:p>
          <a:p>
            <a:pPr lvl="0" algn="just"/>
            <a:r>
              <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1" kern="100" dirty="0" err="1">
                <a:latin typeface="BIZ UDPゴシック" panose="020B0400000000000000" pitchFamily="50" charset="-128"/>
                <a:ea typeface="BIZ UDPゴシック" panose="020B0400000000000000" pitchFamily="50" charset="-128"/>
                <a:cs typeface="Times New Roman" panose="02020603050405020304" pitchFamily="18" charset="0"/>
              </a:rPr>
              <a:t>Masafumi</a:t>
            </a:r>
            <a:r>
              <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 SHUKURI  </a:t>
            </a:r>
            <a:r>
              <a:rPr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rPr>
              <a:t>Chairman, JTTRI</a:t>
            </a:r>
            <a:endPar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just">
              <a:spcAft>
                <a:spcPts val="600"/>
              </a:spcAft>
            </a:pPr>
            <a:endPar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228600" lvl="0" indent="-228600" algn="just">
              <a:spcAft>
                <a:spcPts val="600"/>
              </a:spcAft>
              <a:buAutoNum type="arabicPlain" startAt="2"/>
            </a:pPr>
            <a:r>
              <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Keynote</a:t>
            </a:r>
            <a:r>
              <a:rPr lang="ja-JP" altLang="en-US"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Speech:</a:t>
            </a:r>
          </a:p>
          <a:p>
            <a:pPr marL="228600" lvl="0" indent="-228600" algn="just">
              <a:spcAft>
                <a:spcPts val="600"/>
              </a:spcAft>
              <a:buAutoNum type="arabicPlain" startAt="2"/>
            </a:pPr>
            <a:endPar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228600" lvl="0" indent="-228600" algn="just">
              <a:spcAft>
                <a:spcPts val="600"/>
              </a:spcAft>
              <a:buAutoNum type="arabicPlain" startAt="2"/>
            </a:pPr>
            <a:endPar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228600" lvl="0" indent="-228600" algn="just">
              <a:spcAft>
                <a:spcPts val="600"/>
              </a:spcAft>
              <a:buAutoNum type="arabicPlain" startAt="2"/>
            </a:pPr>
            <a:endPar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228600" lvl="0" indent="-228600" algn="just">
              <a:spcAft>
                <a:spcPts val="600"/>
              </a:spcAft>
              <a:buAutoNum type="arabicPlain" startAt="2"/>
            </a:pPr>
            <a:endPar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228600" lvl="0" indent="-228600" algn="just">
              <a:spcAft>
                <a:spcPts val="600"/>
              </a:spcAft>
              <a:buAutoNum type="arabicPlain" startAt="2"/>
            </a:pPr>
            <a:endPar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228600" lvl="0" indent="-228600" algn="just">
              <a:spcAft>
                <a:spcPts val="600"/>
              </a:spcAft>
              <a:buAutoNum type="arabicPlain" startAt="2"/>
            </a:pPr>
            <a:endPar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228600" lvl="0" indent="-228600" algn="just">
              <a:spcAft>
                <a:spcPts val="600"/>
              </a:spcAft>
              <a:buAutoNum type="arabicPlain" startAt="2"/>
            </a:pPr>
            <a:endPar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228600" lvl="0" indent="-228600" algn="just">
              <a:spcAft>
                <a:spcPts val="600"/>
              </a:spcAft>
              <a:buAutoNum type="arabicPlain" startAt="2"/>
            </a:pPr>
            <a:endPar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just">
              <a:spcAft>
                <a:spcPts val="600"/>
              </a:spcAft>
            </a:pPr>
            <a:endPar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just">
              <a:spcAft>
                <a:spcPts val="600"/>
              </a:spcAft>
            </a:pPr>
            <a:endPar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just">
              <a:spcAft>
                <a:spcPts val="600"/>
              </a:spcAft>
            </a:pPr>
            <a:r>
              <a:rPr lang="ja-JP" altLang="en-US"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３　</a:t>
            </a:r>
            <a:r>
              <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Discussion:</a:t>
            </a:r>
          </a:p>
          <a:p>
            <a:pPr lvl="0" algn="just">
              <a:spcAft>
                <a:spcPts val="600"/>
              </a:spcAft>
            </a:pPr>
            <a:r>
              <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Moderated by </a:t>
            </a:r>
            <a:r>
              <a:rPr lang="en-US" altLang="ja-JP" sz="1400" b="1" kern="100" dirty="0" err="1">
                <a:latin typeface="BIZ UDPゴシック" panose="020B0400000000000000" pitchFamily="50" charset="-128"/>
                <a:ea typeface="BIZ UDPゴシック" panose="020B0400000000000000" pitchFamily="50" charset="-128"/>
                <a:cs typeface="Times New Roman" panose="02020603050405020304" pitchFamily="18" charset="0"/>
              </a:rPr>
              <a:t>Yoshikatsu</a:t>
            </a:r>
            <a:r>
              <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 SUZUKI  </a:t>
            </a:r>
          </a:p>
          <a:p>
            <a:pPr lvl="0" algn="just"/>
            <a:r>
              <a:rPr lang="ja-JP" altLang="en-US"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rPr>
              <a:t>Distinguished Research Fellow, </a:t>
            </a:r>
          </a:p>
          <a:p>
            <a:pPr lvl="0" algn="just"/>
            <a:r>
              <a:rPr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rPr>
              <a:t>                         The Japan Forum on International Relations, Inc</a:t>
            </a:r>
          </a:p>
          <a:p>
            <a:pPr lvl="0" algn="just">
              <a:spcAft>
                <a:spcPts val="600"/>
              </a:spcAft>
            </a:pPr>
            <a:r>
              <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spcAft>
                <a:spcPts val="600"/>
              </a:spcAft>
            </a:pPr>
            <a:r>
              <a:rPr kumimoji="1" lang="ja-JP" altLang="en-US"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４　</a:t>
            </a:r>
            <a:r>
              <a:rPr kumimoji="1"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Closing Remarks:</a:t>
            </a:r>
            <a:endParaRPr lang="en-US" alt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just"/>
            <a:r>
              <a:rPr kumimoji="1"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Tetsuya OKUDA</a:t>
            </a:r>
            <a:r>
              <a:rPr kumimoji="1" lang="ja-JP" altLang="en-US"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rPr>
              <a:t>President for International Affairs, JTTRI</a:t>
            </a:r>
          </a:p>
          <a:p>
            <a:pPr lvl="0" algn="just">
              <a:spcAft>
                <a:spcPts val="600"/>
              </a:spcAft>
            </a:pPr>
            <a:r>
              <a:rPr kumimoji="1"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rPr>
              <a:t>                                      President, JITTI</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 name="正方形/長方形 8">
            <a:extLst>
              <a:ext uri="{FF2B5EF4-FFF2-40B4-BE49-F238E27FC236}">
                <a16:creationId xmlns:a16="http://schemas.microsoft.com/office/drawing/2014/main" id="{3F88DD37-E761-9E06-4593-ECBF90AFB55F}"/>
              </a:ext>
            </a:extLst>
          </p:cNvPr>
          <p:cNvSpPr/>
          <p:nvPr/>
        </p:nvSpPr>
        <p:spPr>
          <a:xfrm>
            <a:off x="1" y="613200"/>
            <a:ext cx="7559674" cy="288000"/>
          </a:xfrm>
          <a:prstGeom prst="rect">
            <a:avLst/>
          </a:prstGeom>
          <a:ln/>
        </p:spPr>
        <p:style>
          <a:lnRef idx="1">
            <a:schemeClr val="accent5"/>
          </a:lnRef>
          <a:fillRef idx="3">
            <a:schemeClr val="accent5"/>
          </a:fillRef>
          <a:effectRef idx="2">
            <a:schemeClr val="accent5"/>
          </a:effectRef>
          <a:fontRef idx="minor">
            <a:schemeClr val="lt1"/>
          </a:fontRef>
        </p:style>
        <p:txBody>
          <a:bodyPr tIns="108000" rtlCol="0" anchor="ctr" anchorCtr="1"/>
          <a:lstStyle/>
          <a:p>
            <a:pPr algn="ctr">
              <a:lnSpc>
                <a:spcPts val="1600"/>
              </a:lnSpc>
            </a:pPr>
            <a:r>
              <a:rPr kumimoji="1" lang="en-US" altLang="ja-JP" sz="1600" b="1" dirty="0">
                <a:solidFill>
                  <a:schemeClr val="bg1"/>
                </a:solidFill>
                <a:latin typeface="メイリオ" panose="020B0604030504040204" pitchFamily="50" charset="-128"/>
                <a:ea typeface="メイリオ" panose="020B0604030504040204" pitchFamily="50" charset="-128"/>
              </a:rPr>
              <a:t>Program</a:t>
            </a:r>
          </a:p>
        </p:txBody>
      </p:sp>
      <p:pic>
        <p:nvPicPr>
          <p:cNvPr id="10" name="Picture 2">
            <a:extLst>
              <a:ext uri="{FF2B5EF4-FFF2-40B4-BE49-F238E27FC236}">
                <a16:creationId xmlns:a16="http://schemas.microsoft.com/office/drawing/2014/main" id="{D389B60E-777B-82A3-26F8-EB2A3780D86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2293" r="11384"/>
          <a:stretch/>
        </p:blipFill>
        <p:spPr bwMode="auto">
          <a:xfrm>
            <a:off x="1362708" y="2137165"/>
            <a:ext cx="1340408" cy="158469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B082B2F-D76E-F1D4-6912-5AC0C54A596B}"/>
              </a:ext>
            </a:extLst>
          </p:cNvPr>
          <p:cNvSpPr txBox="1"/>
          <p:nvPr/>
        </p:nvSpPr>
        <p:spPr>
          <a:xfrm>
            <a:off x="213233" y="3713167"/>
            <a:ext cx="3566605" cy="754053"/>
          </a:xfrm>
          <a:prstGeom prst="rect">
            <a:avLst/>
          </a:prstGeom>
          <a:noFill/>
        </p:spPr>
        <p:txBody>
          <a:bodyPr wrap="square">
            <a:spAutoFit/>
          </a:bodyPr>
          <a:lstStyle/>
          <a:p>
            <a:pPr algn="ctr">
              <a:spcAft>
                <a:spcPts val="600"/>
              </a:spcAft>
            </a:pPr>
            <a:r>
              <a:rPr lang="en-US" altLang="ja-JP" sz="1400" b="1" kern="100" dirty="0">
                <a:solidFill>
                  <a:srgbClr val="333333"/>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Richard L. Armitage</a:t>
            </a:r>
            <a:endParaRPr lang="en-US" altLang="ja-JP" sz="1400" b="1" kern="100" dirty="0">
              <a:solidFill>
                <a:srgbClr val="333333"/>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lang="en-US" altLang="ja-JP" sz="1200" kern="100" dirty="0">
                <a:solidFill>
                  <a:srgbClr val="333333"/>
                </a:solidFill>
                <a:effectLst/>
                <a:latin typeface="BIZ UDPゴシック" panose="020B0400000000000000" pitchFamily="50" charset="-128"/>
                <a:ea typeface="BIZ UDPゴシック" panose="020B0400000000000000" pitchFamily="50" charset="-128"/>
                <a:cs typeface="Times New Roman" panose="02020603050405020304" pitchFamily="18" charset="0"/>
              </a:rPr>
              <a:t>Former Deputy Secretary of State</a:t>
            </a:r>
          </a:p>
          <a:p>
            <a:pPr algn="ctr"/>
            <a:r>
              <a:rPr lang="en-US" altLang="ja-JP" sz="1200" kern="100" dirty="0">
                <a:solidFill>
                  <a:srgbClr val="333333"/>
                </a:solidFill>
                <a:latin typeface="BIZ UDPゴシック" panose="020B0400000000000000" pitchFamily="50" charset="-128"/>
                <a:ea typeface="BIZ UDPゴシック" panose="020B0400000000000000" pitchFamily="50" charset="-128"/>
                <a:cs typeface="Times New Roman" panose="02020603050405020304" pitchFamily="18" charset="0"/>
              </a:rPr>
              <a:t>President, Armitage International</a:t>
            </a:r>
          </a:p>
        </p:txBody>
      </p:sp>
      <p:sp>
        <p:nvSpPr>
          <p:cNvPr id="15" name="TextBox 14">
            <a:extLst>
              <a:ext uri="{FF2B5EF4-FFF2-40B4-BE49-F238E27FC236}">
                <a16:creationId xmlns:a16="http://schemas.microsoft.com/office/drawing/2014/main" id="{3A17320C-1AB5-9B4B-FA30-B30459135D5C}"/>
              </a:ext>
            </a:extLst>
          </p:cNvPr>
          <p:cNvSpPr txBox="1"/>
          <p:nvPr/>
        </p:nvSpPr>
        <p:spPr>
          <a:xfrm>
            <a:off x="3588169" y="3727619"/>
            <a:ext cx="3646436" cy="1123384"/>
          </a:xfrm>
          <a:prstGeom prst="rect">
            <a:avLst/>
          </a:prstGeom>
          <a:noFill/>
        </p:spPr>
        <p:txBody>
          <a:bodyPr wrap="square">
            <a:spAutoFit/>
          </a:bodyPr>
          <a:lstStyle/>
          <a:p>
            <a:pPr marL="1944688" indent="-1944688" algn="ctr">
              <a:spcAft>
                <a:spcPts val="600"/>
              </a:spcAft>
            </a:pPr>
            <a:r>
              <a:rPr lang="en-US" altLang="ja-JP" sz="1400" b="1" kern="100" dirty="0">
                <a:solidFill>
                  <a:srgbClr val="333333"/>
                </a:solidFill>
                <a:latin typeface="BIZ UDPゴシック" panose="020B0400000000000000" pitchFamily="50" charset="-128"/>
                <a:ea typeface="BIZ UDPゴシック" panose="020B0400000000000000" pitchFamily="50" charset="-128"/>
                <a:cs typeface="Times New Roman" panose="02020603050405020304" pitchFamily="18" charset="0"/>
              </a:rPr>
              <a:t>Shotaro YACHI</a:t>
            </a:r>
          </a:p>
          <a:p>
            <a:pPr algn="ctr"/>
            <a:r>
              <a:rPr lang="en-US"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Former Secretary General of the National</a:t>
            </a:r>
            <a:r>
              <a:rPr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Security Secretariat</a:t>
            </a:r>
          </a:p>
          <a:p>
            <a:pPr algn="ctr"/>
            <a:r>
              <a:rPr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rPr>
              <a:t>Former Vice Minister for Foreign Affairs</a:t>
            </a:r>
          </a:p>
          <a:p>
            <a:pPr algn="ctr"/>
            <a:r>
              <a:rPr lang="en-US"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President, Fujitsu Future Study Center</a:t>
            </a:r>
          </a:p>
        </p:txBody>
      </p:sp>
      <p:pic>
        <p:nvPicPr>
          <p:cNvPr id="2052" name="Picture 4" descr="サムネイル画像">
            <a:extLst>
              <a:ext uri="{FF2B5EF4-FFF2-40B4-BE49-F238E27FC236}">
                <a16:creationId xmlns:a16="http://schemas.microsoft.com/office/drawing/2014/main" id="{40908B13-9A2A-8A82-F32E-6426B3C0BB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219" y="5158770"/>
            <a:ext cx="1206086" cy="1206086"/>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descr="QR コード&#10;&#10;自動的に生成された説明">
            <a:extLst>
              <a:ext uri="{FF2B5EF4-FFF2-40B4-BE49-F238E27FC236}">
                <a16:creationId xmlns:a16="http://schemas.microsoft.com/office/drawing/2014/main" id="{5DADF4E9-0CD8-ACA3-20DB-0215DDEE3DC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08400" y="7766000"/>
            <a:ext cx="1120101" cy="1120101"/>
          </a:xfrm>
          <a:prstGeom prst="rect">
            <a:avLst/>
          </a:prstGeom>
        </p:spPr>
      </p:pic>
      <p:pic>
        <p:nvPicPr>
          <p:cNvPr id="7" name="図 6">
            <a:extLst>
              <a:ext uri="{FF2B5EF4-FFF2-40B4-BE49-F238E27FC236}">
                <a16:creationId xmlns:a16="http://schemas.microsoft.com/office/drawing/2014/main" id="{B74E3CA9-98F9-C590-8CE9-FA5FCF7EB9F1}"/>
              </a:ext>
            </a:extLst>
          </p:cNvPr>
          <p:cNvPicPr>
            <a:picLocks noChangeAspect="1"/>
          </p:cNvPicPr>
          <p:nvPr/>
        </p:nvPicPr>
        <p:blipFill rotWithShape="1">
          <a:blip r:embed="rId10">
            <a:extLst>
              <a:ext uri="{28A0092B-C50C-407E-A947-70E740481C1C}">
                <a14:useLocalDpi xmlns:a14="http://schemas.microsoft.com/office/drawing/2010/main" val="0"/>
              </a:ext>
            </a:extLst>
          </a:blip>
          <a:srcRect l="17051" r="19120"/>
          <a:stretch/>
        </p:blipFill>
        <p:spPr>
          <a:xfrm>
            <a:off x="4585809" y="2119810"/>
            <a:ext cx="1515691" cy="1583045"/>
          </a:xfrm>
          <a:prstGeom prst="rect">
            <a:avLst/>
          </a:prstGeom>
        </p:spPr>
      </p:pic>
    </p:spTree>
    <p:extLst>
      <p:ext uri="{BB962C8B-B14F-4D97-AF65-F5344CB8AC3E}">
        <p14:creationId xmlns:p14="http://schemas.microsoft.com/office/powerpoint/2010/main" val="353178708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6752</TotalTime>
  <Words>513</Words>
  <Application>Microsoft Office PowerPoint</Application>
  <PresentationFormat>Custom</PresentationFormat>
  <Paragraphs>53</Paragraphs>
  <Slides>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vt:i4>
      </vt:variant>
    </vt:vector>
  </HeadingPairs>
  <TitlesOfParts>
    <vt:vector size="13" baseType="lpstr">
      <vt:lpstr>BIZ UDPGothic</vt:lpstr>
      <vt:lpstr>BIZ UDPGothic</vt:lpstr>
      <vt:lpstr>メイリオ</vt:lpstr>
      <vt:lpstr>Meiryo UI</vt:lpstr>
      <vt:lpstr>游ゴシック</vt:lpstr>
      <vt:lpstr>Yu Mincho</vt:lpstr>
      <vt:lpstr>Arial</vt:lpstr>
      <vt:lpstr>Calibri</vt:lpstr>
      <vt:lpstr>Calibri Light</vt:lpstr>
      <vt:lpstr>Wingdings</vt:lpstr>
      <vt:lpstr>Office テーマ</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shiraki</dc:creator>
  <cp:lastModifiedBy>Mamiko Oman</cp:lastModifiedBy>
  <cp:revision>340</cp:revision>
  <cp:lastPrinted>2022-10-24T13:23:09Z</cp:lastPrinted>
  <dcterms:created xsi:type="dcterms:W3CDTF">2018-10-19T00:55:27Z</dcterms:created>
  <dcterms:modified xsi:type="dcterms:W3CDTF">2023-05-19T16:03:57Z</dcterms:modified>
</cp:coreProperties>
</file>